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DM Sans Semi Bold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  <p:embeddedFont>
      <p:font typeface="Inter Medium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#" TargetMode="External"/><Relationship Id="rId8" Type="http://schemas.openxmlformats.org/officeDocument/2006/relationships/hyperlink" Target="#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image" Target="../media/image-10-6.pn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svg"/><Relationship Id="rId16" Type="http://schemas.openxmlformats.org/officeDocument/2006/relationships/slideLayout" Target="../slideLayouts/slideLayout5.xml"/><Relationship Id="rId1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svg"/><Relationship Id="rId12" Type="http://schemas.openxmlformats.org/officeDocument/2006/relationships/image" Target="../media/image-9-12.png"/><Relationship Id="rId13" Type="http://schemas.openxmlformats.org/officeDocument/2006/relationships/image" Target="../media/image-9-13.svg"/><Relationship Id="rId14" Type="http://schemas.openxmlformats.org/officeDocument/2006/relationships/image" Target="../media/image-9-14.png"/><Relationship Id="rId15" Type="http://schemas.openxmlformats.org/officeDocument/2006/relationships/image" Target="../media/image-9-15.svg"/><Relationship Id="rId16" Type="http://schemas.openxmlformats.org/officeDocument/2006/relationships/image" Target="../media/image-9-16.png"/><Relationship Id="rId17" Type="http://schemas.openxmlformats.org/officeDocument/2006/relationships/image" Target="../media/image-9-17.svg"/><Relationship Id="rId18" Type="http://schemas.openxmlformats.org/officeDocument/2006/relationships/slideLayout" Target="../slideLayouts/slideLayout10.xml"/><Relationship Id="rId1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Narrify: Knowledge-to-Podcast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Transforming organisational knowledge into interactive audio experiences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135" y="399336"/>
            <a:ext cx="4994553" cy="903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Reimagine Learning.</a:t>
            </a:r>
            <a:pPr algn="l"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Reinvent Knowledge Sharing.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06135" y="1520190"/>
            <a:ext cx="7231618" cy="90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100"/>
              </a:lnSpc>
              <a:buNone/>
            </a:pPr>
            <a:r>
              <a:rPr lang="en-US" sz="5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Transform Together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506135" y="2641044"/>
            <a:ext cx="813173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Narrify's innovative podcast solutions: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5" y="3035141"/>
            <a:ext cx="8131731" cy="5785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677" y="3758208"/>
            <a:ext cx="180784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Raw Knowledge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50677" y="4070747"/>
            <a:ext cx="784264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Documents, articles, reports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35" y="4446746"/>
            <a:ext cx="8131731" cy="5785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0677" y="5169813"/>
            <a:ext cx="180784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Synthesis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650677" y="5482352"/>
            <a:ext cx="784264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Summarize &amp; Voice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5" y="5858351"/>
            <a:ext cx="8131731" cy="5785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0677" y="6581418"/>
            <a:ext cx="1807845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Engaging Podcasts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650677" y="6893957"/>
            <a:ext cx="784264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Interactive audio learning</a:t>
            </a:r>
            <a:endParaRPr lang="en-US" sz="110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35" y="7432596"/>
            <a:ext cx="1084302" cy="397669"/>
          </a:xfrm>
          <a:prstGeom prst="rect">
            <a:avLst/>
          </a:prstGeom>
        </p:spPr>
      </p:pic>
      <p:pic>
        <p:nvPicPr>
          <p:cNvPr id="16" name="Image 5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708" y="7432596"/>
            <a:ext cx="1387793" cy="3976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1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21" y="488871"/>
            <a:ext cx="4444841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Meet the Visionaries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2221" y="1310997"/>
            <a:ext cx="789955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expert team is transforming knowledge into engaging podcast experiences.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2221" y="1972985"/>
            <a:ext cx="222242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Team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2221" y="2450663"/>
            <a:ext cx="3732967" cy="1141095"/>
          </a:xfrm>
          <a:prstGeom prst="roundRect">
            <a:avLst>
              <a:gd name="adj" fmla="val 961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99361" y="2450663"/>
            <a:ext cx="91440" cy="1141095"/>
          </a:xfrm>
          <a:prstGeom prst="roundRect">
            <a:avLst>
              <a:gd name="adj" fmla="val 29166"/>
            </a:avLst>
          </a:prstGeom>
          <a:solidFill>
            <a:srgbClr val="1C9770"/>
          </a:solidFill>
          <a:ln/>
        </p:spPr>
      </p:sp>
      <p:sp>
        <p:nvSpPr>
          <p:cNvPr id="8" name="Text 5"/>
          <p:cNvSpPr/>
          <p:nvPr/>
        </p:nvSpPr>
        <p:spPr>
          <a:xfrm>
            <a:off x="891421" y="2651284"/>
            <a:ext cx="222242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Priya Pathak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91421" y="3106817"/>
            <a:ext cx="32631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Team Lead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2221" y="3769519"/>
            <a:ext cx="3732967" cy="1141095"/>
          </a:xfrm>
          <a:prstGeom prst="roundRect">
            <a:avLst>
              <a:gd name="adj" fmla="val 961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99361" y="3769519"/>
            <a:ext cx="91440" cy="1141095"/>
          </a:xfrm>
          <a:prstGeom prst="roundRect">
            <a:avLst>
              <a:gd name="adj" fmla="val 29166"/>
            </a:avLst>
          </a:prstGeom>
          <a:solidFill>
            <a:srgbClr val="1C9770"/>
          </a:solidFill>
          <a:ln/>
        </p:spPr>
      </p:sp>
      <p:sp>
        <p:nvSpPr>
          <p:cNvPr id="12" name="Text 9"/>
          <p:cNvSpPr/>
          <p:nvPr/>
        </p:nvSpPr>
        <p:spPr>
          <a:xfrm>
            <a:off x="891421" y="3970139"/>
            <a:ext cx="222242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Lavi Kumar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91421" y="4425672"/>
            <a:ext cx="32631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Member 1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22221" y="5088374"/>
            <a:ext cx="3732967" cy="1141095"/>
          </a:xfrm>
          <a:prstGeom prst="roundRect">
            <a:avLst>
              <a:gd name="adj" fmla="val 961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99361" y="5088374"/>
            <a:ext cx="91440" cy="1141095"/>
          </a:xfrm>
          <a:prstGeom prst="roundRect">
            <a:avLst>
              <a:gd name="adj" fmla="val 29166"/>
            </a:avLst>
          </a:prstGeom>
          <a:solidFill>
            <a:srgbClr val="1C9770"/>
          </a:solidFill>
          <a:ln/>
        </p:spPr>
      </p:sp>
      <p:sp>
        <p:nvSpPr>
          <p:cNvPr id="16" name="Text 13"/>
          <p:cNvSpPr/>
          <p:nvPr/>
        </p:nvSpPr>
        <p:spPr>
          <a:xfrm>
            <a:off x="891421" y="5288994"/>
            <a:ext cx="222242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Shyam Shukla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891421" y="5744528"/>
            <a:ext cx="32631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Member 2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622221" y="6407229"/>
            <a:ext cx="3732967" cy="1141095"/>
          </a:xfrm>
          <a:prstGeom prst="roundRect">
            <a:avLst>
              <a:gd name="adj" fmla="val 961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99361" y="6407229"/>
            <a:ext cx="91440" cy="1141095"/>
          </a:xfrm>
          <a:prstGeom prst="roundRect">
            <a:avLst>
              <a:gd name="adj" fmla="val 29166"/>
            </a:avLst>
          </a:prstGeom>
          <a:solidFill>
            <a:srgbClr val="1C9770"/>
          </a:solidFill>
          <a:ln/>
        </p:spPr>
      </p:sp>
      <p:sp>
        <p:nvSpPr>
          <p:cNvPr id="20" name="Text 17"/>
          <p:cNvSpPr/>
          <p:nvPr/>
        </p:nvSpPr>
        <p:spPr>
          <a:xfrm>
            <a:off x="891421" y="6607850"/>
            <a:ext cx="222242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Paripakwa Kakaria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891421" y="7063383"/>
            <a:ext cx="32631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Member 3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4796433" y="1972985"/>
            <a:ext cx="222242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Coaches</a:t>
            </a:r>
            <a:endParaRPr lang="en-US" sz="1700" dirty="0"/>
          </a:p>
        </p:txBody>
      </p:sp>
      <p:sp>
        <p:nvSpPr>
          <p:cNvPr id="23" name="Shape 20"/>
          <p:cNvSpPr/>
          <p:nvPr/>
        </p:nvSpPr>
        <p:spPr>
          <a:xfrm>
            <a:off x="4796433" y="2450663"/>
            <a:ext cx="3732967" cy="1141095"/>
          </a:xfrm>
          <a:prstGeom prst="roundRect">
            <a:avLst>
              <a:gd name="adj" fmla="val 961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4773573" y="2450663"/>
            <a:ext cx="91440" cy="1141095"/>
          </a:xfrm>
          <a:prstGeom prst="roundRect">
            <a:avLst>
              <a:gd name="adj" fmla="val 29166"/>
            </a:avLst>
          </a:prstGeom>
          <a:solidFill>
            <a:srgbClr val="1C9770"/>
          </a:solidFill>
          <a:ln/>
        </p:spPr>
      </p:sp>
      <p:sp>
        <p:nvSpPr>
          <p:cNvPr id="25" name="Text 22"/>
          <p:cNvSpPr/>
          <p:nvPr/>
        </p:nvSpPr>
        <p:spPr>
          <a:xfrm>
            <a:off x="5065633" y="2651284"/>
            <a:ext cx="222242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Parag Lnu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5065633" y="3106817"/>
            <a:ext cx="32631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Product Coach</a:t>
            </a:r>
            <a:endParaRPr lang="en-US" sz="1350" dirty="0"/>
          </a:p>
        </p:txBody>
      </p:sp>
      <p:sp>
        <p:nvSpPr>
          <p:cNvPr id="27" name="Shape 24"/>
          <p:cNvSpPr/>
          <p:nvPr/>
        </p:nvSpPr>
        <p:spPr>
          <a:xfrm>
            <a:off x="4796433" y="3769519"/>
            <a:ext cx="3732967" cy="1141095"/>
          </a:xfrm>
          <a:prstGeom prst="roundRect">
            <a:avLst>
              <a:gd name="adj" fmla="val 961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4773573" y="3769519"/>
            <a:ext cx="91440" cy="1141095"/>
          </a:xfrm>
          <a:prstGeom prst="roundRect">
            <a:avLst>
              <a:gd name="adj" fmla="val 29166"/>
            </a:avLst>
          </a:prstGeom>
          <a:solidFill>
            <a:srgbClr val="1C9770"/>
          </a:solidFill>
          <a:ln/>
        </p:spPr>
      </p:sp>
      <p:sp>
        <p:nvSpPr>
          <p:cNvPr id="29" name="Text 26"/>
          <p:cNvSpPr/>
          <p:nvPr/>
        </p:nvSpPr>
        <p:spPr>
          <a:xfrm>
            <a:off x="5065633" y="3970139"/>
            <a:ext cx="222242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Sagar Shrivastava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5065633" y="4425672"/>
            <a:ext cx="32631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Tech Coach</a:t>
            </a:r>
            <a:endParaRPr lang="en-US" sz="1350" dirty="0"/>
          </a:p>
        </p:txBody>
      </p:sp>
      <p:sp>
        <p:nvSpPr>
          <p:cNvPr id="31" name="Shape 28"/>
          <p:cNvSpPr/>
          <p:nvPr/>
        </p:nvSpPr>
        <p:spPr>
          <a:xfrm>
            <a:off x="4796433" y="5088374"/>
            <a:ext cx="3732967" cy="1141095"/>
          </a:xfrm>
          <a:prstGeom prst="roundRect">
            <a:avLst>
              <a:gd name="adj" fmla="val 9616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4773573" y="5088374"/>
            <a:ext cx="91440" cy="1141095"/>
          </a:xfrm>
          <a:prstGeom prst="roundRect">
            <a:avLst>
              <a:gd name="adj" fmla="val 29166"/>
            </a:avLst>
          </a:prstGeom>
          <a:solidFill>
            <a:srgbClr val="1C9770"/>
          </a:solidFill>
          <a:ln/>
        </p:spPr>
      </p:sp>
      <p:sp>
        <p:nvSpPr>
          <p:cNvPr id="33" name="Text 30"/>
          <p:cNvSpPr/>
          <p:nvPr/>
        </p:nvSpPr>
        <p:spPr>
          <a:xfrm>
            <a:off x="5065633" y="5288994"/>
            <a:ext cx="222242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Dikshant Verma</a:t>
            </a:r>
            <a:endParaRPr lang="en-US" sz="1700" dirty="0"/>
          </a:p>
        </p:txBody>
      </p:sp>
      <p:sp>
        <p:nvSpPr>
          <p:cNvPr id="34" name="Text 31"/>
          <p:cNvSpPr/>
          <p:nvPr/>
        </p:nvSpPr>
        <p:spPr>
          <a:xfrm>
            <a:off x="5065633" y="5744528"/>
            <a:ext cx="326314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Devops Coach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587335"/>
            <a:ext cx="7649051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Knowledge Gap Challenge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3874" y="2242542"/>
            <a:ext cx="3717727" cy="3101578"/>
          </a:xfrm>
          <a:prstGeom prst="roundRect">
            <a:avLst>
              <a:gd name="adj" fmla="val 1033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6447353" y="2456021"/>
            <a:ext cx="640675" cy="640675"/>
          </a:xfrm>
          <a:prstGeom prst="roundRect">
            <a:avLst>
              <a:gd name="adj" fmla="val 14271020"/>
            </a:avLst>
          </a:prstGeom>
          <a:solidFill>
            <a:srgbClr val="1C977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3566" y="2632234"/>
            <a:ext cx="288250" cy="288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7353" y="3310176"/>
            <a:ext cx="3290768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Executive Time Constraints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447353" y="4105513"/>
            <a:ext cx="329076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Leaders lack time to digest lengthy reports and strategic documents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5080" y="2242542"/>
            <a:ext cx="3717846" cy="3101578"/>
          </a:xfrm>
          <a:prstGeom prst="roundRect">
            <a:avLst>
              <a:gd name="adj" fmla="val 1033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10378559" y="2456021"/>
            <a:ext cx="640675" cy="640675"/>
          </a:xfrm>
          <a:prstGeom prst="roundRect">
            <a:avLst>
              <a:gd name="adj" fmla="val 14271020"/>
            </a:avLst>
          </a:prstGeom>
          <a:solidFill>
            <a:srgbClr val="1C977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4772" y="2632234"/>
            <a:ext cx="288250" cy="2882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8559" y="3310176"/>
            <a:ext cx="2726412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Information Overload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378559" y="3771900"/>
            <a:ext cx="3290887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Critical insights buried in hundreds of pages, slowing decision-making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33874" y="5557599"/>
            <a:ext cx="7649051" cy="2084546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6447353" y="5771078"/>
            <a:ext cx="640675" cy="640675"/>
          </a:xfrm>
          <a:prstGeom prst="roundRect">
            <a:avLst>
              <a:gd name="adj" fmla="val 14271020"/>
            </a:avLst>
          </a:prstGeom>
          <a:solidFill>
            <a:srgbClr val="1C977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3566" y="5947291"/>
            <a:ext cx="288250" cy="2882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7353" y="6625233"/>
            <a:ext cx="326719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Knowledge Transfer Gaps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6447353" y="7086957"/>
            <a:ext cx="7222093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Key information fails to reach stakeholders in accessible formats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13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Introducing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2E45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Narrify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90254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024324"/>
            <a:ext cx="3813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Seamless Content Ingestion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890254"/>
            <a:ext cx="4347567" cy="9072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68171" y="6024324"/>
            <a:ext cx="37679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AI-Powered Transformation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890254"/>
            <a:ext cx="4347567" cy="90725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8" y="6024324"/>
            <a:ext cx="3707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Engaging Audio Experience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93790" y="68606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Turn static documents into dynamic podcasts with AI.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Boost Engagement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Interactive listening experiences.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4585" y="3845481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634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Automate Content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12467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Seamless, AI-driven transformation.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8797" y="3418403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Deepen 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759643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AI persona interactions.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1041" y="4536400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97628" y="590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Ensure Scalability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597628" y="639472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Unlimited global deployment.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8797" y="5654397"/>
            <a:ext cx="318968" cy="31896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19741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Innovate Voice AI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985986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Next-gen conversational experiences.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4585" y="5227320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5" y="491966"/>
            <a:ext cx="4973955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Seamless User Journey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5" y="1316831"/>
            <a:ext cx="891778" cy="10701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94378" y="1495187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Content Ingestion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694378" y="1880830"/>
            <a:ext cx="682537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Upload diverse formats easily.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45" y="2386965"/>
            <a:ext cx="891778" cy="1070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94378" y="2565321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Analysis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694378" y="2950964"/>
            <a:ext cx="682537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Deep parsing &amp; insights.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45" y="3457099"/>
            <a:ext cx="891778" cy="1070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94378" y="3635454"/>
            <a:ext cx="2446615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Content Segmentation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694378" y="4021098"/>
            <a:ext cx="682537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Auto-chapterized episodes.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45" y="4527233"/>
            <a:ext cx="891778" cy="107013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94378" y="4705588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Dialogue Simulation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694378" y="5091232"/>
            <a:ext cx="682537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Multi-agent discussions.</a:t>
            </a:r>
            <a:endParaRPr lang="en-US" sz="14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45" y="5597366"/>
            <a:ext cx="891778" cy="107013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694378" y="5775722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Audio Production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1694378" y="6161365"/>
            <a:ext cx="682537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High-fidelity output.</a:t>
            </a:r>
            <a:endParaRPr lang="en-US" sz="140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45" y="6667500"/>
            <a:ext cx="891778" cy="1070134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694378" y="6845856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Interactive Listening</a:t>
            </a:r>
            <a:endParaRPr lang="en-US" sz="1750" dirty="0"/>
          </a:p>
        </p:txBody>
      </p:sp>
      <p:sp>
        <p:nvSpPr>
          <p:cNvPr id="21" name="Text 12"/>
          <p:cNvSpPr/>
          <p:nvPr/>
        </p:nvSpPr>
        <p:spPr>
          <a:xfrm>
            <a:off x="1694378" y="7231499"/>
            <a:ext cx="682537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Engage with AI personas.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228" y="838795"/>
            <a:ext cx="7327106" cy="60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Intelligent System Architecture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2228" y="1740218"/>
            <a:ext cx="7779544" cy="1753553"/>
          </a:xfrm>
          <a:prstGeom prst="roundRect">
            <a:avLst>
              <a:gd name="adj" fmla="val 166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5088" y="1763078"/>
            <a:ext cx="7733824" cy="584716"/>
          </a:xfrm>
          <a:prstGeom prst="roundRect">
            <a:avLst>
              <a:gd name="adj" fmla="val 309"/>
            </a:avLst>
          </a:prstGeom>
          <a:solidFill>
            <a:srgbClr val="F2EEE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5791" y="1909286"/>
            <a:ext cx="292298" cy="2922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9993" y="2542699"/>
            <a:ext cx="2436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Interface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99993" y="2964180"/>
            <a:ext cx="734401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Intuitive web app for content ingestion &amp; playback.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82228" y="3688675"/>
            <a:ext cx="7779544" cy="1753553"/>
          </a:xfrm>
          <a:prstGeom prst="roundRect">
            <a:avLst>
              <a:gd name="adj" fmla="val 166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05088" y="3711535"/>
            <a:ext cx="7733824" cy="584716"/>
          </a:xfrm>
          <a:prstGeom prst="roundRect">
            <a:avLst>
              <a:gd name="adj" fmla="val 309"/>
            </a:avLst>
          </a:prstGeom>
          <a:solidFill>
            <a:srgbClr val="F2EEE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5791" y="3857744"/>
            <a:ext cx="292298" cy="2922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99993" y="4491157"/>
            <a:ext cx="2436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Engine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899993" y="4912638"/>
            <a:ext cx="734401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Advanced algorithms for analysis, structuring &amp; orchestration.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82228" y="5637133"/>
            <a:ext cx="7779544" cy="1753553"/>
          </a:xfrm>
          <a:prstGeom prst="roundRect">
            <a:avLst>
              <a:gd name="adj" fmla="val 166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05088" y="5659993"/>
            <a:ext cx="7733824" cy="584716"/>
          </a:xfrm>
          <a:prstGeom prst="roundRect">
            <a:avLst>
              <a:gd name="adj" fmla="val 309"/>
            </a:avLst>
          </a:prstGeom>
          <a:solidFill>
            <a:srgbClr val="F2EEE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5791" y="5806202"/>
            <a:ext cx="292298" cy="29229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99993" y="6439614"/>
            <a:ext cx="243661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Infrastructure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899993" y="6861096"/>
            <a:ext cx="734401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Scalable cloud, secure data, high-fidelity audio &amp; compliance.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2533"/>
            <a:ext cx="7047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Powerful Feature Modules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21474"/>
            <a:ext cx="7556421" cy="283547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7016" y="3943720"/>
            <a:ext cx="390314" cy="3903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99271" y="5258834"/>
            <a:ext cx="1139717" cy="43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Live Interaction</a:t>
            </a:r>
            <a:endParaRPr lang="en-US" sz="135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8101" y="3944452"/>
            <a:ext cx="390314" cy="39031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462915" y="5258834"/>
            <a:ext cx="1139717" cy="43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Podcast Generation</a:t>
            </a:r>
            <a:endParaRPr lang="en-US" sz="13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9552" y="3944452"/>
            <a:ext cx="390314" cy="39031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034366" y="5258834"/>
            <a:ext cx="1139717" cy="43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Conversation Engine</a:t>
            </a:r>
            <a:endParaRPr lang="en-US" sz="135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1002" y="3944452"/>
            <a:ext cx="390314" cy="390314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2605817" y="5149059"/>
            <a:ext cx="1139717" cy="65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Segmentation</a:t>
            </a:r>
            <a:endParaRPr lang="en-US" sz="135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24647" y="3944452"/>
            <a:ext cx="390314" cy="390314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146042" y="5258834"/>
            <a:ext cx="1139717" cy="439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Content Ingestion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926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947" y="2308979"/>
            <a:ext cx="6087070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Experience the Intuitive Interface</a:t>
            </a:r>
            <a:endParaRPr lang="en-US" sz="2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7" y="3009067"/>
            <a:ext cx="13570506" cy="61067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122134" y="3079203"/>
            <a:ext cx="2374834" cy="733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Content Ingestion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3122134" y="3917571"/>
            <a:ext cx="2374834" cy="587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Upload raw files and transcripts</a:t>
            </a:r>
            <a:endParaRPr lang="en-US" sz="1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3066" y="4926386"/>
            <a:ext cx="526019" cy="5260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23298" y="7659239"/>
            <a:ext cx="2387882" cy="733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Dynamic AI Processing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123298" y="8497608"/>
            <a:ext cx="2387882" cy="587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Analyze, enrich, and personalize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4229" y="6844521"/>
            <a:ext cx="526019" cy="5260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033121" y="3070232"/>
            <a:ext cx="2374835" cy="366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Live Interaction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9033121" y="3541610"/>
            <a:ext cx="2374835" cy="880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Real-time conversational podcasting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3199" y="4874192"/>
            <a:ext cx="526019" cy="5260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54924" y="311825"/>
            <a:ext cx="6320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Future of </a:t>
            </a:r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2E45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Narrify</a:t>
            </a:r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: Strategic Enhancements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9889" y="892969"/>
            <a:ext cx="10690622" cy="73672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37704" y="5477122"/>
            <a:ext cx="2921423" cy="389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Multimedia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5357" y="3600346"/>
            <a:ext cx="691819" cy="6918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27172" y="2383393"/>
            <a:ext cx="3016332" cy="389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Globalize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2154" y="4022140"/>
            <a:ext cx="691819" cy="69181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2040" y="6383189"/>
            <a:ext cx="2921422" cy="389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Mobile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9167" y="4443933"/>
            <a:ext cx="691820" cy="69181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345281" y="3197794"/>
            <a:ext cx="2921423" cy="389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Collaborate</a:t>
            </a:r>
            <a:endParaRPr lang="en-US" sz="13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6706" y="4896859"/>
            <a:ext cx="691819" cy="691819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396835" y="8557736"/>
            <a:ext cx="6861691" cy="1059775"/>
          </a:xfrm>
          <a:prstGeom prst="roundRect">
            <a:avLst>
              <a:gd name="adj" fmla="val 6903"/>
            </a:avLst>
          </a:prstGeom>
          <a:solidFill>
            <a:srgbClr val="FFFFFF"/>
          </a:solidFill>
          <a:ln/>
        </p:spPr>
      </p:sp>
      <p:sp>
        <p:nvSpPr>
          <p:cNvPr id="13" name="Shape 6"/>
          <p:cNvSpPr/>
          <p:nvPr/>
        </p:nvSpPr>
        <p:spPr>
          <a:xfrm>
            <a:off x="396835" y="8542496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4" name="Shape 7"/>
          <p:cNvSpPr/>
          <p:nvPr/>
        </p:nvSpPr>
        <p:spPr>
          <a:xfrm>
            <a:off x="3657540" y="8387715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C9770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577" y="8489633"/>
            <a:ext cx="136088" cy="13608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25423" y="8841224"/>
            <a:ext cx="227528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Advanced Multimedia Integration</a:t>
            </a:r>
            <a:endParaRPr lang="en-US" sz="1100" dirty="0"/>
          </a:p>
        </p:txBody>
      </p:sp>
      <p:sp>
        <p:nvSpPr>
          <p:cNvPr id="17" name="Text 9"/>
          <p:cNvSpPr/>
          <p:nvPr/>
        </p:nvSpPr>
        <p:spPr>
          <a:xfrm>
            <a:off x="525423" y="9086374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Video-to-podcast conversion</a:t>
            </a:r>
            <a:endParaRPr lang="en-US" sz="850" dirty="0"/>
          </a:p>
        </p:txBody>
      </p:sp>
      <p:sp>
        <p:nvSpPr>
          <p:cNvPr id="18" name="Text 10"/>
          <p:cNvSpPr/>
          <p:nvPr/>
        </p:nvSpPr>
        <p:spPr>
          <a:xfrm>
            <a:off x="525423" y="9307473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Accessible audio formats</a:t>
            </a:r>
            <a:endParaRPr lang="en-US" sz="850" dirty="0"/>
          </a:p>
        </p:txBody>
      </p:sp>
      <p:sp>
        <p:nvSpPr>
          <p:cNvPr id="19" name="Shape 11"/>
          <p:cNvSpPr/>
          <p:nvPr/>
        </p:nvSpPr>
        <p:spPr>
          <a:xfrm>
            <a:off x="7371874" y="8557736"/>
            <a:ext cx="6861691" cy="1059775"/>
          </a:xfrm>
          <a:prstGeom prst="roundRect">
            <a:avLst>
              <a:gd name="adj" fmla="val 6903"/>
            </a:avLst>
          </a:prstGeom>
          <a:solidFill>
            <a:srgbClr val="FFFFFF"/>
          </a:solidFill>
          <a:ln/>
        </p:spPr>
      </p:sp>
      <p:sp>
        <p:nvSpPr>
          <p:cNvPr id="20" name="Shape 12"/>
          <p:cNvSpPr/>
          <p:nvPr/>
        </p:nvSpPr>
        <p:spPr>
          <a:xfrm>
            <a:off x="7371874" y="8542496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21" name="Shape 13"/>
          <p:cNvSpPr/>
          <p:nvPr/>
        </p:nvSpPr>
        <p:spPr>
          <a:xfrm>
            <a:off x="10632579" y="8387715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C9770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34615" y="8489633"/>
            <a:ext cx="136088" cy="1360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500461" y="8841224"/>
            <a:ext cx="186987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Global Linguistic Expansion</a:t>
            </a:r>
            <a:endParaRPr lang="en-US" sz="1100" dirty="0"/>
          </a:p>
        </p:txBody>
      </p:sp>
      <p:sp>
        <p:nvSpPr>
          <p:cNvPr id="24" name="Text 15"/>
          <p:cNvSpPr/>
          <p:nvPr/>
        </p:nvSpPr>
        <p:spPr>
          <a:xfrm>
            <a:off x="7500461" y="9086374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50+ languages support</a:t>
            </a:r>
            <a:endParaRPr lang="en-US" sz="850" dirty="0"/>
          </a:p>
        </p:txBody>
      </p:sp>
      <p:sp>
        <p:nvSpPr>
          <p:cNvPr id="25" name="Text 16"/>
          <p:cNvSpPr/>
          <p:nvPr/>
        </p:nvSpPr>
        <p:spPr>
          <a:xfrm>
            <a:off x="7500461" y="9307473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Reach global audiences</a:t>
            </a:r>
            <a:endParaRPr lang="en-US" sz="850" dirty="0"/>
          </a:p>
        </p:txBody>
      </p:sp>
      <p:sp>
        <p:nvSpPr>
          <p:cNvPr id="26" name="Shape 17"/>
          <p:cNvSpPr/>
          <p:nvPr/>
        </p:nvSpPr>
        <p:spPr>
          <a:xfrm>
            <a:off x="396835" y="9900880"/>
            <a:ext cx="6861691" cy="1059775"/>
          </a:xfrm>
          <a:prstGeom prst="roundRect">
            <a:avLst>
              <a:gd name="adj" fmla="val 6903"/>
            </a:avLst>
          </a:prstGeom>
          <a:solidFill>
            <a:srgbClr val="FFFFFF"/>
          </a:solidFill>
          <a:ln/>
        </p:spPr>
      </p:sp>
      <p:sp>
        <p:nvSpPr>
          <p:cNvPr id="27" name="Shape 18"/>
          <p:cNvSpPr/>
          <p:nvPr/>
        </p:nvSpPr>
        <p:spPr>
          <a:xfrm>
            <a:off x="396835" y="9885640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28" name="Shape 19"/>
          <p:cNvSpPr/>
          <p:nvPr/>
        </p:nvSpPr>
        <p:spPr>
          <a:xfrm>
            <a:off x="3657540" y="973085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C9770"/>
          </a:solidFill>
          <a:ln/>
        </p:spPr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59577" y="9832777"/>
            <a:ext cx="136088" cy="136088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525423" y="10184368"/>
            <a:ext cx="198322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Optimized Mobile Ecosystem</a:t>
            </a:r>
            <a:endParaRPr lang="en-US" sz="1100" dirty="0"/>
          </a:p>
        </p:txBody>
      </p:sp>
      <p:sp>
        <p:nvSpPr>
          <p:cNvPr id="31" name="Text 21"/>
          <p:cNvSpPr/>
          <p:nvPr/>
        </p:nvSpPr>
        <p:spPr>
          <a:xfrm>
            <a:off x="525423" y="10429518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Native iOS &amp; Android apps</a:t>
            </a:r>
            <a:endParaRPr lang="en-US" sz="850" dirty="0"/>
          </a:p>
        </p:txBody>
      </p:sp>
      <p:sp>
        <p:nvSpPr>
          <p:cNvPr id="32" name="Text 22"/>
          <p:cNvSpPr/>
          <p:nvPr/>
        </p:nvSpPr>
        <p:spPr>
          <a:xfrm>
            <a:off x="525423" y="10650617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Superior on-the-go experience</a:t>
            </a:r>
            <a:endParaRPr lang="en-US" sz="850" dirty="0"/>
          </a:p>
        </p:txBody>
      </p:sp>
      <p:sp>
        <p:nvSpPr>
          <p:cNvPr id="33" name="Shape 23"/>
          <p:cNvSpPr/>
          <p:nvPr/>
        </p:nvSpPr>
        <p:spPr>
          <a:xfrm>
            <a:off x="7371874" y="9900880"/>
            <a:ext cx="6861691" cy="1059775"/>
          </a:xfrm>
          <a:prstGeom prst="roundRect">
            <a:avLst>
              <a:gd name="adj" fmla="val 6903"/>
            </a:avLst>
          </a:prstGeom>
          <a:solidFill>
            <a:srgbClr val="FFFFFF"/>
          </a:solidFill>
          <a:ln/>
        </p:spPr>
      </p:sp>
      <p:sp>
        <p:nvSpPr>
          <p:cNvPr id="34" name="Shape 24"/>
          <p:cNvSpPr/>
          <p:nvPr/>
        </p:nvSpPr>
        <p:spPr>
          <a:xfrm>
            <a:off x="7371874" y="9885640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35" name="Shape 25"/>
          <p:cNvSpPr/>
          <p:nvPr/>
        </p:nvSpPr>
        <p:spPr>
          <a:xfrm>
            <a:off x="10632579" y="973085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1C9770"/>
          </a:solidFill>
          <a:ln/>
        </p:spPr>
      </p:sp>
      <p:pic>
        <p:nvPicPr>
          <p:cNvPr id="36" name="Image 8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34615" y="9832777"/>
            <a:ext cx="136088" cy="136088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7500461" y="10184368"/>
            <a:ext cx="237529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Enhanced Collaborative Workflows</a:t>
            </a:r>
            <a:endParaRPr lang="en-US" sz="1100" dirty="0"/>
          </a:p>
        </p:txBody>
      </p:sp>
      <p:sp>
        <p:nvSpPr>
          <p:cNvPr id="38" name="Text 27"/>
          <p:cNvSpPr/>
          <p:nvPr/>
        </p:nvSpPr>
        <p:spPr>
          <a:xfrm>
            <a:off x="7500461" y="10429518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Shared workspaces &amp; playlists</a:t>
            </a:r>
            <a:endParaRPr lang="en-US" sz="850" dirty="0"/>
          </a:p>
        </p:txBody>
      </p:sp>
      <p:sp>
        <p:nvSpPr>
          <p:cNvPr id="39" name="Text 28"/>
          <p:cNvSpPr/>
          <p:nvPr/>
        </p:nvSpPr>
        <p:spPr>
          <a:xfrm>
            <a:off x="7500461" y="10650617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Integrated analytics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2025-10-26T04:51:20Z</dcterms:created>
  <dcterms:modified xsi:type="dcterms:W3CDTF">2025-10-26T04:51:20Z</dcterms:modified>
</cp:coreProperties>
</file>